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79" r:id="rId7"/>
    <p:sldId id="280" r:id="rId8"/>
    <p:sldId id="281" r:id="rId9"/>
    <p:sldId id="259" r:id="rId10"/>
    <p:sldId id="26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04B63-EB64-3A3C-64E0-35C92F361986}" v="1" dt="2024-10-08T14:23:04.647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>
        <p:scale>
          <a:sx n="100" d="100"/>
          <a:sy n="100" d="100"/>
        </p:scale>
        <p:origin x="-1157" y="-6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ogelo Motau" userId="S::kmotau@rosebankcollege.co.za::63014db2-b504-4cb1-9104-4cfe170f7b68" providerId="AD" clId="Web-{1CF04B63-EB64-3A3C-64E0-35C92F361986}"/>
    <pc:docChg chg="modSld">
      <pc:chgData name="Kamogelo Motau" userId="S::kmotau@rosebankcollege.co.za::63014db2-b504-4cb1-9104-4cfe170f7b68" providerId="AD" clId="Web-{1CF04B63-EB64-3A3C-64E0-35C92F361986}" dt="2024-10-08T14:23:04.647" v="0"/>
      <pc:docMkLst>
        <pc:docMk/>
      </pc:docMkLst>
      <pc:sldChg chg="addAnim">
        <pc:chgData name="Kamogelo Motau" userId="S::kmotau@rosebankcollege.co.za::63014db2-b504-4cb1-9104-4cfe170f7b68" providerId="AD" clId="Web-{1CF04B63-EB64-3A3C-64E0-35C92F361986}" dt="2024-10-08T14:23:04.647" v="0"/>
        <pc:sldMkLst>
          <pc:docMk/>
          <pc:sldMk cId="3907375560" sldId="2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lIns="91440" tIns="45720" rIns="91440" bIns="45720" anchor="b"/>
          <a:lstStyle/>
          <a:p>
            <a:r>
              <a:rPr lang="en-US" sz="2400" dirty="0"/>
              <a:t>Crossing the digital divide with a simple bridge in the uThukela district, Kwazulu-Natal.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ProTech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7" y="1583281"/>
            <a:ext cx="4579970" cy="538038"/>
          </a:xfrm>
        </p:spPr>
        <p:txBody>
          <a:bodyPr lIns="91440" tIns="45720" rIns="91440" bIns="45720" anchor="t"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2620" y="1433034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7612ED-49A2-C600-122D-A06B79A869D4}"/>
              </a:ext>
            </a:extLst>
          </p:cNvPr>
          <p:cNvSpPr txBox="1"/>
          <p:nvPr/>
        </p:nvSpPr>
        <p:spPr>
          <a:xfrm>
            <a:off x="1008896" y="2097005"/>
            <a:ext cx="4910799" cy="3724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What the Organization is about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Challenges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Proposed Solution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  <a:ea typeface="+mn-lt"/>
                <a:cs typeface="+mn-lt"/>
              </a:rPr>
              <a:t>Challenges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Remote area, with limited numbers of network providers.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Outdated computers and printers.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No current network security system in place.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Inadequate training of staff in regard to ICT.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Data management, possible missing files.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7162-B5E9-D594-C9A1-D31687C59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431" y="1312913"/>
            <a:ext cx="6182547" cy="1190801"/>
          </a:xfrm>
        </p:spPr>
        <p:txBody>
          <a:bodyPr/>
          <a:lstStyle/>
          <a:p>
            <a:r>
              <a:rPr lang="en-US" dirty="0"/>
              <a:t>1. What Does the Organization Do? (Services They Offer)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E792-C1BE-7949-FE54-E4C1477817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0" y="2747550"/>
            <a:ext cx="6182547" cy="37354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Primary Service: Provides comprehensive healthcare services in the remote uThukela District of KwaZulu-Natal.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Medical Services: Patient diagnosis, treatment, surgery, and outpatient care.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Administrative Functions: Managing hospital staff, finances, procurement of medical supplies.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Communication: Coordination with external healthcare providers and suppliers.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Support: Ensures operational continuity of hospital's internal systems.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26CD7-3CE7-30D2-332A-137BEA157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AD3F5-90A4-F0D2-7934-25698ADE4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Placeholder 115" descr="A group of people in a room">
            <a:extLst>
              <a:ext uri="{FF2B5EF4-FFF2-40B4-BE49-F238E27FC236}">
                <a16:creationId xmlns:a16="http://schemas.microsoft.com/office/drawing/2014/main" id="{90A67C3B-4593-AFAB-FD12-21D3C27352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/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737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BD17-7512-A46D-453F-7839353E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792" y="467205"/>
            <a:ext cx="6392288" cy="1285006"/>
          </a:xfrm>
        </p:spPr>
        <p:txBody>
          <a:bodyPr/>
          <a:lstStyle/>
          <a:p>
            <a:r>
              <a:rPr lang="en-US" dirty="0"/>
              <a:t>2. Current IT Infrastructure and Challenges Faced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60FAA-8807-6260-17A3-620CD1D44B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8654" y="1627867"/>
            <a:ext cx="7910285" cy="28850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Outdated IT Infrastructure: 20 old computers,5 printers, and minimal network 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</a:t>
            </a:r>
            <a:r>
              <a:rPr lang="en-US" dirty="0" err="1"/>
              <a:t>lCT</a:t>
            </a:r>
            <a:r>
              <a:rPr lang="en-US" dirty="0"/>
              <a:t> Staff: Only 5 ICT support staff managing the hospital's entire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Centralized Systems: Lack of ElectronicHealth Records (EHR), leading to inefficiencies in patient management.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Gaps: No firewall or antivirus, making hospital data vulnerable to cyberattacks.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Network Connectivity: No robust communication infrastructure for telemedicine or remote collaboration.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DFBC3-246A-0AB0-28E0-16A3A8E2B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32610-78C3-CA4D-2282-76E2F2BB6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0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EC2D-CD7F-C062-1EF3-78A6EB6A5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665" y="1590738"/>
            <a:ext cx="6475350" cy="413993"/>
          </a:xfrm>
        </p:spPr>
        <p:txBody>
          <a:bodyPr/>
          <a:lstStyle/>
          <a:p>
            <a:r>
              <a:rPr lang="en-US" dirty="0"/>
              <a:t>3. Proposed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668E9-7C36-4853-8971-D0BCB97281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309" y="2322286"/>
            <a:ext cx="10957850" cy="403981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Modern Network Infrastructure: High-speed internet, secure LAN/Wi-Fi, updated hardware(computers, servers, routers).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Implement EHR System: Centralized electronic records for seamless patient management.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Enhanced Security: Firewalls, antivirus, data encryption, and access control systems.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Telemedicine Platform: Enables remote consultations and external expert access.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Training for ICT Staff: Comprehensive training for network maintenance and troubleshooting.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E445C-F5CB-A275-50C0-55F4347D1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A85CD-570D-054D-EA55-1D2066C96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7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625" y="1881353"/>
            <a:ext cx="4719884" cy="580030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accent6"/>
                </a:solidFill>
                <a:ea typeface="+mj-lt"/>
                <a:cs typeface="+mj-lt"/>
              </a:rPr>
              <a:t>Solution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42791" y="26183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2017" y="262045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48347" y="260681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4294" y="26183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9823" y="3676761"/>
            <a:ext cx="2640803" cy="792306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Data encryption, backup plan in place</a:t>
            </a:r>
            <a:endParaRPr lang="en-US" dirty="0"/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/>
          <a:stretch>
            <a:fillRect/>
          </a:stretch>
        </p:blipFill>
        <p:spPr>
          <a:xfrm>
            <a:off x="4324703" y="2775963"/>
            <a:ext cx="603504" cy="60350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95229" y="3749722"/>
            <a:ext cx="2629258" cy="653761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Train staff on cybersecurity protocols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4455" y="3675862"/>
            <a:ext cx="2640803" cy="792307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Install firewall, intrusion detection systems</a:t>
            </a:r>
            <a:endParaRPr lang="en-US" dirty="0"/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xfrm>
            <a:off x="9925903" y="2764418"/>
            <a:ext cx="603504" cy="603504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00785" y="3652772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Secure sensitive patient data storage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Graphic 6" descr="Building Brick Wall with solid fill">
            <a:extLst>
              <a:ext uri="{FF2B5EF4-FFF2-40B4-BE49-F238E27FC236}">
                <a16:creationId xmlns:a16="http://schemas.microsoft.com/office/drawing/2014/main" id="{5AA15D11-B3E7-4D44-4F51-2EDB88B37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1164" y="2694708"/>
            <a:ext cx="810491" cy="787400"/>
          </a:xfrm>
          <a:prstGeom prst="rect">
            <a:avLst/>
          </a:prstGeom>
        </p:spPr>
      </p:pic>
      <p:pic>
        <p:nvPicPr>
          <p:cNvPr id="16" name="Graphic 15" descr="Database with solid fill">
            <a:extLst>
              <a:ext uri="{FF2B5EF4-FFF2-40B4-BE49-F238E27FC236}">
                <a16:creationId xmlns:a16="http://schemas.microsoft.com/office/drawing/2014/main" id="{E54708CB-99CE-332F-96AC-0CC80E1B2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9254" y="2636982"/>
            <a:ext cx="914400" cy="9144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60E9AE2-85B8-1EA6-BF28-A88DC59C6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36064" y="4396362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hield outline">
            <a:extLst>
              <a:ext uri="{FF2B5EF4-FFF2-40B4-BE49-F238E27FC236}">
                <a16:creationId xmlns:a16="http://schemas.microsoft.com/office/drawing/2014/main" id="{36BFF357-9677-1BC3-8F3F-E40C7BAEED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1164" y="4449618"/>
            <a:ext cx="937490" cy="8335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A8CCF6-D05C-92A0-AF8A-4952C6F2CC9C}"/>
              </a:ext>
            </a:extLst>
          </p:cNvPr>
          <p:cNvSpPr txBox="1"/>
          <p:nvPr/>
        </p:nvSpPr>
        <p:spPr>
          <a:xfrm>
            <a:off x="4616549" y="5462284"/>
            <a:ext cx="31901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entury Gothic Bold"/>
              </a:rPr>
              <a:t>Regular security audits for vulnerability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Conclusion</a:t>
            </a:r>
            <a:endParaRPr lang="en-US" dirty="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702222-DB14-8667-E025-2365BB720B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61457" y="3460922"/>
            <a:ext cx="5875826" cy="2587393"/>
          </a:xfrm>
        </p:spPr>
        <p:txBody>
          <a:bodyPr lIns="91440" tIns="45720" rIns="91440" bIns="4572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Century Gothic Bold"/>
                <a:ea typeface="+mn-lt"/>
                <a:cs typeface="+mn-lt"/>
              </a:rPr>
              <a:t>Reliable network ensures hospital efficiency</a:t>
            </a:r>
            <a:endParaRPr lang="en-US" sz="1600">
              <a:latin typeface="Century Gothic Bold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entury Gothic Bold"/>
                <a:ea typeface="+mn-lt"/>
                <a:cs typeface="+mn-lt"/>
              </a:rPr>
              <a:t>Improved data management and security</a:t>
            </a:r>
            <a:endParaRPr lang="en-US" sz="1600" dirty="0">
              <a:latin typeface="Century Gothic Bold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entury Gothic Bold"/>
                <a:ea typeface="+mn-lt"/>
                <a:cs typeface="+mn-lt"/>
              </a:rPr>
              <a:t>Trained staff for ongoing maintenance</a:t>
            </a:r>
            <a:endParaRPr lang="en-US" sz="1600" dirty="0">
              <a:latin typeface="Century Gothic Bold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entury Gothic Bold"/>
                <a:ea typeface="+mn-lt"/>
                <a:cs typeface="+mn-lt"/>
              </a:rPr>
              <a:t>Scalable and future-proof infrastructure</a:t>
            </a:r>
            <a:endParaRPr lang="en-US" sz="1600" dirty="0">
              <a:latin typeface="Century Gothic Bold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entury Gothic Bold"/>
                <a:ea typeface="+mn-lt"/>
                <a:cs typeface="+mn-lt"/>
              </a:rPr>
              <a:t>Sustainable solution for long-term success</a:t>
            </a:r>
            <a:endParaRPr lang="en-US" sz="1600" dirty="0">
              <a:latin typeface="Century Gothic Bol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e10c8f44-f469-448f-bc0d-d781288ff01b}" enabled="0" method="" siteId="{e10c8f44-f469-448f-bc0d-d781288ff01b}" removed="1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925</Words>
  <Application>Microsoft Office PowerPoint</Application>
  <PresentationFormat>Widescreen</PresentationFormat>
  <Paragraphs>281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Crossing the digital divide with a simple bridge in the uThukela district, Kwazulu-Natal.</vt:lpstr>
      <vt:lpstr>Agenda </vt:lpstr>
      <vt:lpstr>1. What Does the Organization Do? (Services They Offer)</vt:lpstr>
      <vt:lpstr>2. Current IT Infrastructure and Challenges Faced</vt:lpstr>
      <vt:lpstr>3. Proposed Solution</vt:lpstr>
      <vt:lpstr>Solution</vt:lpstr>
      <vt:lpstr>Conclusion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Crossing the digital divide with a simple bridge in the uThukela district, Kwazulu-Natal.</dc:title>
  <dc:creator/>
  <cp:lastModifiedBy>Masana Mavhusha</cp:lastModifiedBy>
  <cp:revision>325</cp:revision>
  <dcterms:created xsi:type="dcterms:W3CDTF">2024-09-18T16:12:39Z</dcterms:created>
  <dcterms:modified xsi:type="dcterms:W3CDTF">2024-10-08T14:23:15Z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